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81" r:id="rId8"/>
    <p:sldId id="278" r:id="rId9"/>
    <p:sldId id="262" r:id="rId10"/>
    <p:sldId id="277" r:id="rId11"/>
    <p:sldId id="263" r:id="rId12"/>
    <p:sldId id="264" r:id="rId13"/>
    <p:sldId id="265" r:id="rId14"/>
    <p:sldId id="266" r:id="rId15"/>
    <p:sldId id="267" r:id="rId16"/>
    <p:sldId id="268" r:id="rId17"/>
    <p:sldId id="269" r:id="rId18"/>
    <p:sldId id="270" r:id="rId19"/>
    <p:sldId id="271" r:id="rId20"/>
    <p:sldId id="272" r:id="rId21"/>
    <p:sldId id="273" r:id="rId22"/>
    <p:sldId id="276" r:id="rId23"/>
    <p:sldId id="279" r:id="rId24"/>
    <p:sldId id="280"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DF2B-5676-42A4-8CAC-58EED72123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F9888A-E872-4890-BF58-616A5DDA54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56D535-D16B-4866-9DA6-FBE108921453}"/>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1BAEEB68-8019-420A-A326-709AF0E78E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0D1E1-06B6-4653-B1C7-B23C209834C7}"/>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10476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827C-C70B-40C8-9477-158C693CD6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2A06F7-5DB5-495A-9F92-FE448E73F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01D02F-8829-4AEC-95F0-0428E9E79854}"/>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11C90578-08CA-4FF1-B915-64004B61A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9A6839-298C-4FFC-8DD1-9C74FBB3BC22}"/>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7552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56D41-AD7A-4D98-A02F-3DD97CBDF9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1AE0C2-9B64-4958-85BE-44F7111240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BD864B-8B55-48D5-B146-2B70133309C7}"/>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938305F6-C414-4560-BF71-DFBB4DAF3C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033820-256B-478A-8E18-A1C1B6CD8136}"/>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157654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6D8D-7CE8-4DF7-8623-5E39D91B6D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B50A6-788F-4E39-AE3C-6A6656F7F2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9FCB79-33C3-4513-8E30-0BFC5FD5F2D0}"/>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79B549AD-3128-49B2-A6E8-109B824A1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93CE7D-6572-4EC9-86D6-EC3F75A769EE}"/>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324144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0D02-24F6-4C53-9DB5-39C152AB2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AC7499-06C1-449C-BAFB-13A9B9403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C055D2-BBBF-4F7E-BE9E-CDA949596493}"/>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6A4471CC-85FE-44A3-AB23-B792A951FE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BAF55-AC80-4EF4-B4EE-0373BAB636A7}"/>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421351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8B61-342C-44E1-8B30-E03F97509F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398ED9-F954-47DC-A250-2BB843073E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4624BC-3EFB-4719-81F4-0E0D4A625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7F17AF-6003-45F3-BF8F-54636925A082}"/>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6" name="Footer Placeholder 5">
            <a:extLst>
              <a:ext uri="{FF2B5EF4-FFF2-40B4-BE49-F238E27FC236}">
                <a16:creationId xmlns:a16="http://schemas.microsoft.com/office/drawing/2014/main" id="{64087359-0165-4120-9839-19CE4AAC4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3C331E-092F-4D6E-946C-B14F1D1A0779}"/>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414995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4F7-B1B2-4AD0-B8B5-AAF5A4F5D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F23BBE-0F5C-4944-B32E-2AA01DE9C1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72CE1D-A0F7-4165-96C4-0BD3E5C275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29468A-87A5-4C87-BCEA-19FA03CF4E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38FF84-D4E9-4B17-9A2A-AB7027D5AE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0EC52A-F563-4A18-BEE6-F08A0E5F2627}"/>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8" name="Footer Placeholder 7">
            <a:extLst>
              <a:ext uri="{FF2B5EF4-FFF2-40B4-BE49-F238E27FC236}">
                <a16:creationId xmlns:a16="http://schemas.microsoft.com/office/drawing/2014/main" id="{E6848224-F804-4059-A67E-6984CC2F49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D02060-4DBE-4A18-A48C-0E0CB268BEAD}"/>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5203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9AFD-CC32-4319-AA31-856615DE2E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B7AF73-E87B-4B55-A8AF-A30D97650E36}"/>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4" name="Footer Placeholder 3">
            <a:extLst>
              <a:ext uri="{FF2B5EF4-FFF2-40B4-BE49-F238E27FC236}">
                <a16:creationId xmlns:a16="http://schemas.microsoft.com/office/drawing/2014/main" id="{8FE75B55-1787-4B7D-B13A-94948E87FE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515A98-440E-4B5A-B9D0-A27189A4FCA5}"/>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240131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EFA59-C824-4F01-BF37-9AB6529FB78D}"/>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3" name="Footer Placeholder 2">
            <a:extLst>
              <a:ext uri="{FF2B5EF4-FFF2-40B4-BE49-F238E27FC236}">
                <a16:creationId xmlns:a16="http://schemas.microsoft.com/office/drawing/2014/main" id="{4AF19E47-0ADF-4F1A-8BF2-917188724A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3CBF33-9B0D-4D01-B20F-937F26280B76}"/>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215124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BD0B-031E-4536-AC98-89AD01309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976409-0359-4811-82FC-9EB1B7F07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586857-625B-4AC6-A9C7-F44D87641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B1F1D-3737-408C-B39A-0CA8B0D8710F}"/>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6" name="Footer Placeholder 5">
            <a:extLst>
              <a:ext uri="{FF2B5EF4-FFF2-40B4-BE49-F238E27FC236}">
                <a16:creationId xmlns:a16="http://schemas.microsoft.com/office/drawing/2014/main" id="{6CCE3987-A7B9-4891-98C2-F194E7557C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D1A06E-B91D-4972-A00D-BF3CF0D47558}"/>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1198594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95E7-C39F-4F30-A061-611D525C2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45C747-85A5-4E54-8E3C-45C4A1FD6E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253CC8-7989-4533-8B44-7805933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312F8-D8E3-4D8F-B052-05B6D2D218BC}"/>
              </a:ext>
            </a:extLst>
          </p:cNvPr>
          <p:cNvSpPr>
            <a:spLocks noGrp="1"/>
          </p:cNvSpPr>
          <p:nvPr>
            <p:ph type="dt" sz="half" idx="10"/>
          </p:nvPr>
        </p:nvSpPr>
        <p:spPr/>
        <p:txBody>
          <a:bodyPr/>
          <a:lstStyle/>
          <a:p>
            <a:fld id="{8C1D140B-2071-4CD6-9CEE-38ECFA3E5F83}" type="datetimeFigureOut">
              <a:rPr lang="en-IN" smtClean="0"/>
              <a:t>23-11-2019</a:t>
            </a:fld>
            <a:endParaRPr lang="en-IN"/>
          </a:p>
        </p:txBody>
      </p:sp>
      <p:sp>
        <p:nvSpPr>
          <p:cNvPr id="6" name="Footer Placeholder 5">
            <a:extLst>
              <a:ext uri="{FF2B5EF4-FFF2-40B4-BE49-F238E27FC236}">
                <a16:creationId xmlns:a16="http://schemas.microsoft.com/office/drawing/2014/main" id="{93A61B11-0160-45B0-85EF-7A1CB2A81C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1A1008-4058-4F48-8063-3F6D179CAD6B}"/>
              </a:ext>
            </a:extLst>
          </p:cNvPr>
          <p:cNvSpPr>
            <a:spLocks noGrp="1"/>
          </p:cNvSpPr>
          <p:nvPr>
            <p:ph type="sldNum" sz="quarter" idx="12"/>
          </p:nvPr>
        </p:nvSpPr>
        <p:spPr/>
        <p:txBody>
          <a:bodyPr/>
          <a:lstStyle/>
          <a:p>
            <a:fld id="{1AFE6E07-AF36-4794-ABDA-962EC3A9B4C7}" type="slidenum">
              <a:rPr lang="en-IN" smtClean="0"/>
              <a:t>‹#›</a:t>
            </a:fld>
            <a:endParaRPr lang="en-IN"/>
          </a:p>
        </p:txBody>
      </p:sp>
    </p:spTree>
    <p:extLst>
      <p:ext uri="{BB962C8B-B14F-4D97-AF65-F5344CB8AC3E}">
        <p14:creationId xmlns:p14="http://schemas.microsoft.com/office/powerpoint/2010/main" val="2664834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443559-BDD0-43E5-8179-739594F9F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AFBBFC-4715-49A9-9D49-7C61889E3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B13286-CF96-4BA8-A44C-EC83631FF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D140B-2071-4CD6-9CEE-38ECFA3E5F83}" type="datetimeFigureOut">
              <a:rPr lang="en-IN" smtClean="0"/>
              <a:t>23-11-2019</a:t>
            </a:fld>
            <a:endParaRPr lang="en-IN"/>
          </a:p>
        </p:txBody>
      </p:sp>
      <p:sp>
        <p:nvSpPr>
          <p:cNvPr id="5" name="Footer Placeholder 4">
            <a:extLst>
              <a:ext uri="{FF2B5EF4-FFF2-40B4-BE49-F238E27FC236}">
                <a16:creationId xmlns:a16="http://schemas.microsoft.com/office/drawing/2014/main" id="{230F7072-7ACD-44F9-AA2E-6BE0FD8C22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15D1A5-DD80-4892-8D86-D182EA3CE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E6E07-AF36-4794-ABDA-962EC3A9B4C7}" type="slidenum">
              <a:rPr lang="en-IN" smtClean="0"/>
              <a:t>‹#›</a:t>
            </a:fld>
            <a:endParaRPr lang="en-IN"/>
          </a:p>
        </p:txBody>
      </p:sp>
    </p:spTree>
    <p:extLst>
      <p:ext uri="{BB962C8B-B14F-4D97-AF65-F5344CB8AC3E}">
        <p14:creationId xmlns:p14="http://schemas.microsoft.com/office/powerpoint/2010/main" val="730082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0336-1160-4F7B-B9AF-1EE8AA15C489}"/>
              </a:ext>
            </a:extLst>
          </p:cNvPr>
          <p:cNvSpPr>
            <a:spLocks noGrp="1"/>
          </p:cNvSpPr>
          <p:nvPr>
            <p:ph type="ctrTitle"/>
          </p:nvPr>
        </p:nvSpPr>
        <p:spPr/>
        <p:txBody>
          <a:bodyPr/>
          <a:lstStyle/>
          <a:p>
            <a:r>
              <a:rPr lang="en-IN" dirty="0">
                <a:solidFill>
                  <a:schemeClr val="accent5"/>
                </a:solidFill>
              </a:rPr>
              <a:t>IDS PROJECT</a:t>
            </a:r>
          </a:p>
        </p:txBody>
      </p:sp>
      <p:sp>
        <p:nvSpPr>
          <p:cNvPr id="3" name="Subtitle 2">
            <a:extLst>
              <a:ext uri="{FF2B5EF4-FFF2-40B4-BE49-F238E27FC236}">
                <a16:creationId xmlns:a16="http://schemas.microsoft.com/office/drawing/2014/main" id="{DDAC8230-661D-4166-95FD-C8DEC7E4E133}"/>
              </a:ext>
            </a:extLst>
          </p:cNvPr>
          <p:cNvSpPr>
            <a:spLocks noGrp="1"/>
          </p:cNvSpPr>
          <p:nvPr>
            <p:ph type="subTitle" idx="1"/>
          </p:nvPr>
        </p:nvSpPr>
        <p:spPr/>
        <p:txBody>
          <a:bodyPr>
            <a:normAutofit lnSpcReduction="10000"/>
          </a:bodyPr>
          <a:lstStyle/>
          <a:p>
            <a:pPr algn="l"/>
            <a:r>
              <a:rPr lang="en-IN" dirty="0"/>
              <a:t>TEAM:-</a:t>
            </a:r>
          </a:p>
          <a:p>
            <a:pPr algn="l"/>
            <a:r>
              <a:rPr lang="en-IN" dirty="0"/>
              <a:t>1)SAKSHI VATTIKUTI		PES2201800157</a:t>
            </a:r>
          </a:p>
          <a:p>
            <a:pPr algn="l"/>
            <a:r>
              <a:rPr lang="en-IN" dirty="0"/>
              <a:t>2)VINEETH BODDUVARAM	PES2201800046</a:t>
            </a:r>
          </a:p>
          <a:p>
            <a:pPr algn="l"/>
            <a:r>
              <a:rPr lang="en-IN" dirty="0"/>
              <a:t>3)MANISH M			PES2201800428</a:t>
            </a:r>
          </a:p>
        </p:txBody>
      </p:sp>
    </p:spTree>
    <p:extLst>
      <p:ext uri="{BB962C8B-B14F-4D97-AF65-F5344CB8AC3E}">
        <p14:creationId xmlns:p14="http://schemas.microsoft.com/office/powerpoint/2010/main" val="3379988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0FEF-2B05-4EED-99A8-98CB3C4E31E6}"/>
              </a:ext>
            </a:extLst>
          </p:cNvPr>
          <p:cNvSpPr>
            <a:spLocks noGrp="1"/>
          </p:cNvSpPr>
          <p:nvPr>
            <p:ph type="title"/>
          </p:nvPr>
        </p:nvSpPr>
        <p:spPr/>
        <p:txBody>
          <a:bodyPr/>
          <a:lstStyle/>
          <a:p>
            <a:r>
              <a:rPr lang="en-IN" dirty="0">
                <a:solidFill>
                  <a:schemeClr val="accent5"/>
                </a:solidFill>
              </a:rPr>
              <a:t>FINDING THE NUMBER OF OUTLIERS USING TUKEY’S METHOD</a:t>
            </a:r>
          </a:p>
        </p:txBody>
      </p:sp>
      <p:pic>
        <p:nvPicPr>
          <p:cNvPr id="5" name="Content Placeholder 4">
            <a:extLst>
              <a:ext uri="{FF2B5EF4-FFF2-40B4-BE49-F238E27FC236}">
                <a16:creationId xmlns:a16="http://schemas.microsoft.com/office/drawing/2014/main" id="{0C965281-7110-4538-84B5-9C4BDFE79F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462244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DB02-8158-4F42-B7BC-42E54E15BA56}"/>
              </a:ext>
            </a:extLst>
          </p:cNvPr>
          <p:cNvSpPr>
            <a:spLocks noGrp="1"/>
          </p:cNvSpPr>
          <p:nvPr>
            <p:ph type="title"/>
          </p:nvPr>
        </p:nvSpPr>
        <p:spPr/>
        <p:txBody>
          <a:bodyPr/>
          <a:lstStyle/>
          <a:p>
            <a:r>
              <a:rPr lang="en-IN" dirty="0">
                <a:solidFill>
                  <a:schemeClr val="accent5"/>
                </a:solidFill>
              </a:rPr>
              <a:t>BOX PLOTS WITH OUTLIERS IN THE DATA</a:t>
            </a:r>
          </a:p>
        </p:txBody>
      </p:sp>
      <p:pic>
        <p:nvPicPr>
          <p:cNvPr id="5" name="Content Placeholder 4">
            <a:extLst>
              <a:ext uri="{FF2B5EF4-FFF2-40B4-BE49-F238E27FC236}">
                <a16:creationId xmlns:a16="http://schemas.microsoft.com/office/drawing/2014/main" id="{748A1F97-2840-466D-8471-2A018DBABE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129" y="2399298"/>
            <a:ext cx="3622474" cy="2037642"/>
          </a:xfrm>
        </p:spPr>
      </p:pic>
      <p:pic>
        <p:nvPicPr>
          <p:cNvPr id="7" name="Picture 6">
            <a:extLst>
              <a:ext uri="{FF2B5EF4-FFF2-40B4-BE49-F238E27FC236}">
                <a16:creationId xmlns:a16="http://schemas.microsoft.com/office/drawing/2014/main" id="{439A5E11-9DBF-47FA-BBD0-32BE30226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85" y="2056517"/>
            <a:ext cx="5709262" cy="3211460"/>
          </a:xfrm>
          <a:prstGeom prst="rect">
            <a:avLst/>
          </a:prstGeom>
        </p:spPr>
      </p:pic>
      <p:pic>
        <p:nvPicPr>
          <p:cNvPr id="9" name="Picture 8">
            <a:extLst>
              <a:ext uri="{FF2B5EF4-FFF2-40B4-BE49-F238E27FC236}">
                <a16:creationId xmlns:a16="http://schemas.microsoft.com/office/drawing/2014/main" id="{60464FA7-3938-4A11-98CE-3782C26CFD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12022" y="2056517"/>
            <a:ext cx="5709262" cy="3211460"/>
          </a:xfrm>
          <a:prstGeom prst="rect">
            <a:avLst/>
          </a:prstGeom>
        </p:spPr>
      </p:pic>
    </p:spTree>
    <p:extLst>
      <p:ext uri="{BB962C8B-B14F-4D97-AF65-F5344CB8AC3E}">
        <p14:creationId xmlns:p14="http://schemas.microsoft.com/office/powerpoint/2010/main" val="1979193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4E55-F3D2-4754-8D2B-259F1B4AC254}"/>
              </a:ext>
            </a:extLst>
          </p:cNvPr>
          <p:cNvSpPr>
            <a:spLocks noGrp="1"/>
          </p:cNvSpPr>
          <p:nvPr>
            <p:ph type="title"/>
          </p:nvPr>
        </p:nvSpPr>
        <p:spPr/>
        <p:txBody>
          <a:bodyPr/>
          <a:lstStyle/>
          <a:p>
            <a:r>
              <a:rPr lang="en-IN" dirty="0">
                <a:solidFill>
                  <a:schemeClr val="accent5"/>
                </a:solidFill>
              </a:rPr>
              <a:t>WINSORIZATION</a:t>
            </a:r>
          </a:p>
        </p:txBody>
      </p:sp>
      <p:sp>
        <p:nvSpPr>
          <p:cNvPr id="3" name="Content Placeholder 2">
            <a:extLst>
              <a:ext uri="{FF2B5EF4-FFF2-40B4-BE49-F238E27FC236}">
                <a16:creationId xmlns:a16="http://schemas.microsoft.com/office/drawing/2014/main" id="{375D74F7-02AB-4FFB-9DF4-5B432D55A457}"/>
              </a:ext>
            </a:extLst>
          </p:cNvPr>
          <p:cNvSpPr>
            <a:spLocks noGrp="1"/>
          </p:cNvSpPr>
          <p:nvPr>
            <p:ph idx="1"/>
          </p:nvPr>
        </p:nvSpPr>
        <p:spPr/>
        <p:txBody>
          <a:bodyPr/>
          <a:lstStyle/>
          <a:p>
            <a:r>
              <a:rPr lang="en-IN" dirty="0" err="1"/>
              <a:t>Winsorization</a:t>
            </a:r>
            <a:r>
              <a:rPr lang="en-IN" dirty="0"/>
              <a:t> is a method where we replace the extreme values are replaced by certain percentiles.</a:t>
            </a:r>
          </a:p>
        </p:txBody>
      </p:sp>
      <p:pic>
        <p:nvPicPr>
          <p:cNvPr id="5" name="Picture 4">
            <a:extLst>
              <a:ext uri="{FF2B5EF4-FFF2-40B4-BE49-F238E27FC236}">
                <a16:creationId xmlns:a16="http://schemas.microsoft.com/office/drawing/2014/main" id="{A7F64BA1-978B-4A12-AEC3-5B6DE6031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4109" y="2742090"/>
            <a:ext cx="7048869" cy="3964989"/>
          </a:xfrm>
          <a:prstGeom prst="rect">
            <a:avLst/>
          </a:prstGeom>
        </p:spPr>
      </p:pic>
    </p:spTree>
    <p:extLst>
      <p:ext uri="{BB962C8B-B14F-4D97-AF65-F5344CB8AC3E}">
        <p14:creationId xmlns:p14="http://schemas.microsoft.com/office/powerpoint/2010/main" val="2187706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C350-692D-4E54-BD7A-385DB64C7773}"/>
              </a:ext>
            </a:extLst>
          </p:cNvPr>
          <p:cNvSpPr>
            <a:spLocks noGrp="1"/>
          </p:cNvSpPr>
          <p:nvPr>
            <p:ph type="title"/>
          </p:nvPr>
        </p:nvSpPr>
        <p:spPr/>
        <p:txBody>
          <a:bodyPr/>
          <a:lstStyle/>
          <a:p>
            <a:r>
              <a:rPr lang="en-IN" dirty="0">
                <a:solidFill>
                  <a:schemeClr val="accent5"/>
                </a:solidFill>
              </a:rPr>
              <a:t>EFFECTS OF WINSORIZATION ON A BOX PLOT</a:t>
            </a:r>
          </a:p>
        </p:txBody>
      </p:sp>
      <p:pic>
        <p:nvPicPr>
          <p:cNvPr id="5" name="Content Placeholder 4">
            <a:extLst>
              <a:ext uri="{FF2B5EF4-FFF2-40B4-BE49-F238E27FC236}">
                <a16:creationId xmlns:a16="http://schemas.microsoft.com/office/drawing/2014/main" id="{FFEDEE23-AF2A-4F4D-909C-1B7257CA27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3371027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449A-8302-4ABB-94E7-34F1FF91B0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2E6501B-7345-473E-A4F0-1ACE7E65D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144246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ADA9-2EA5-4F4F-8730-707E02E7E6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BA4282-F131-4048-BCCA-D4B29A3FF7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98948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ED65-1CF0-4E3A-A217-9B9DA79E7608}"/>
              </a:ext>
            </a:extLst>
          </p:cNvPr>
          <p:cNvSpPr>
            <a:spLocks noGrp="1"/>
          </p:cNvSpPr>
          <p:nvPr>
            <p:ph type="title"/>
          </p:nvPr>
        </p:nvSpPr>
        <p:spPr/>
        <p:txBody>
          <a:bodyPr/>
          <a:lstStyle/>
          <a:p>
            <a:r>
              <a:rPr lang="en-IN" dirty="0">
                <a:solidFill>
                  <a:schemeClr val="accent5"/>
                </a:solidFill>
              </a:rPr>
              <a:t>EFFECTS OF WINSORIZATION ON A HISTOGRAM</a:t>
            </a:r>
          </a:p>
        </p:txBody>
      </p:sp>
      <p:pic>
        <p:nvPicPr>
          <p:cNvPr id="5" name="Content Placeholder 4">
            <a:extLst>
              <a:ext uri="{FF2B5EF4-FFF2-40B4-BE49-F238E27FC236}">
                <a16:creationId xmlns:a16="http://schemas.microsoft.com/office/drawing/2014/main" id="{9E298070-735E-4565-8E37-B9D99DE7A4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4106473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06A2-D211-40A6-97D0-A1A506B1412F}"/>
              </a:ext>
            </a:extLst>
          </p:cNvPr>
          <p:cNvSpPr>
            <a:spLocks noGrp="1"/>
          </p:cNvSpPr>
          <p:nvPr>
            <p:ph type="title"/>
          </p:nvPr>
        </p:nvSpPr>
        <p:spPr/>
        <p:txBody>
          <a:bodyPr/>
          <a:lstStyle/>
          <a:p>
            <a:r>
              <a:rPr lang="en-IN" dirty="0">
                <a:solidFill>
                  <a:schemeClr val="accent5"/>
                </a:solidFill>
              </a:rPr>
              <a:t>PLOTTING LIFE EXPECTANCY WITH RESPECT TO STATUS</a:t>
            </a:r>
          </a:p>
        </p:txBody>
      </p:sp>
      <p:pic>
        <p:nvPicPr>
          <p:cNvPr id="5" name="Content Placeholder 4">
            <a:extLst>
              <a:ext uri="{FF2B5EF4-FFF2-40B4-BE49-F238E27FC236}">
                <a16:creationId xmlns:a16="http://schemas.microsoft.com/office/drawing/2014/main" id="{F2CC42D4-C20E-469F-B736-4EB1A5EBF9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3747033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FD0-A908-406F-AF59-F24DCAC3F97D}"/>
              </a:ext>
            </a:extLst>
          </p:cNvPr>
          <p:cNvSpPr>
            <a:spLocks noGrp="1"/>
          </p:cNvSpPr>
          <p:nvPr>
            <p:ph type="title"/>
          </p:nvPr>
        </p:nvSpPr>
        <p:spPr/>
        <p:txBody>
          <a:bodyPr/>
          <a:lstStyle/>
          <a:p>
            <a:r>
              <a:rPr lang="en-IN" dirty="0">
                <a:solidFill>
                  <a:schemeClr val="accent5"/>
                </a:solidFill>
              </a:rPr>
              <a:t>PLOTTING LIFE EXPECTANCY WITH RESPECT TO COUNTRY</a:t>
            </a:r>
          </a:p>
        </p:txBody>
      </p:sp>
      <p:pic>
        <p:nvPicPr>
          <p:cNvPr id="5" name="Content Placeholder 4">
            <a:extLst>
              <a:ext uri="{FF2B5EF4-FFF2-40B4-BE49-F238E27FC236}">
                <a16:creationId xmlns:a16="http://schemas.microsoft.com/office/drawing/2014/main" id="{D5A6406E-2DC2-4C39-9CAF-3A3DBBF8037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1738540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2F23-E4C2-48F4-924F-202BC01B2125}"/>
              </a:ext>
            </a:extLst>
          </p:cNvPr>
          <p:cNvSpPr>
            <a:spLocks noGrp="1"/>
          </p:cNvSpPr>
          <p:nvPr>
            <p:ph type="title"/>
          </p:nvPr>
        </p:nvSpPr>
        <p:spPr/>
        <p:txBody>
          <a:bodyPr/>
          <a:lstStyle/>
          <a:p>
            <a:r>
              <a:rPr lang="en-IN" dirty="0">
                <a:solidFill>
                  <a:schemeClr val="accent5"/>
                </a:solidFill>
              </a:rPr>
              <a:t>SCATTER PLOTS OF LIFE EXPECTANCY VERSUS THE CONTINUOUS VARIABLES</a:t>
            </a:r>
          </a:p>
        </p:txBody>
      </p:sp>
      <p:pic>
        <p:nvPicPr>
          <p:cNvPr id="5" name="Content Placeholder 4">
            <a:extLst>
              <a:ext uri="{FF2B5EF4-FFF2-40B4-BE49-F238E27FC236}">
                <a16:creationId xmlns:a16="http://schemas.microsoft.com/office/drawing/2014/main" id="{D101DD77-5042-4942-A65C-3728FD5457A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4136" y="2013452"/>
            <a:ext cx="5788392" cy="3255971"/>
          </a:xfrm>
        </p:spPr>
      </p:pic>
      <p:pic>
        <p:nvPicPr>
          <p:cNvPr id="4" name="Picture 3">
            <a:extLst>
              <a:ext uri="{FF2B5EF4-FFF2-40B4-BE49-F238E27FC236}">
                <a16:creationId xmlns:a16="http://schemas.microsoft.com/office/drawing/2014/main" id="{7A4651CC-9A05-4EDE-BF19-B72AB00C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143" y="2013452"/>
            <a:ext cx="5980590" cy="3364081"/>
          </a:xfrm>
          <a:prstGeom prst="rect">
            <a:avLst/>
          </a:prstGeom>
        </p:spPr>
      </p:pic>
    </p:spTree>
    <p:extLst>
      <p:ext uri="{BB962C8B-B14F-4D97-AF65-F5344CB8AC3E}">
        <p14:creationId xmlns:p14="http://schemas.microsoft.com/office/powerpoint/2010/main" val="1211861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30CA-4BB1-4C31-A68D-1BAA055A1E4C}"/>
              </a:ext>
            </a:extLst>
          </p:cNvPr>
          <p:cNvSpPr>
            <a:spLocks noGrp="1"/>
          </p:cNvSpPr>
          <p:nvPr>
            <p:ph type="title"/>
          </p:nvPr>
        </p:nvSpPr>
        <p:spPr/>
        <p:txBody>
          <a:bodyPr/>
          <a:lstStyle/>
          <a:p>
            <a:r>
              <a:rPr lang="en-IN" dirty="0">
                <a:solidFill>
                  <a:schemeClr val="accent5"/>
                </a:solidFill>
              </a:rPr>
              <a:t>DATASET USED:-</a:t>
            </a:r>
          </a:p>
        </p:txBody>
      </p:sp>
      <p:sp>
        <p:nvSpPr>
          <p:cNvPr id="3" name="Content Placeholder 2">
            <a:extLst>
              <a:ext uri="{FF2B5EF4-FFF2-40B4-BE49-F238E27FC236}">
                <a16:creationId xmlns:a16="http://schemas.microsoft.com/office/drawing/2014/main" id="{0A10DA57-0080-4C25-98AD-D70CA87BD919}"/>
              </a:ext>
            </a:extLst>
          </p:cNvPr>
          <p:cNvSpPr>
            <a:spLocks noGrp="1"/>
          </p:cNvSpPr>
          <p:nvPr>
            <p:ph idx="1"/>
          </p:nvPr>
        </p:nvSpPr>
        <p:spPr/>
        <p:txBody>
          <a:bodyPr/>
          <a:lstStyle/>
          <a:p>
            <a:r>
              <a:rPr lang="en-IN" dirty="0"/>
              <a:t>The dataset we have used for our project is the life expectancy dataset. It tries to correlate factors such as schooling, immunization coverage, the average consumption alcohol and other such factors with the average life expectancy of a particular country.</a:t>
            </a:r>
          </a:p>
        </p:txBody>
      </p:sp>
    </p:spTree>
    <p:extLst>
      <p:ext uri="{BB962C8B-B14F-4D97-AF65-F5344CB8AC3E}">
        <p14:creationId xmlns:p14="http://schemas.microsoft.com/office/powerpoint/2010/main" val="3535935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742A-C13B-4CAF-B806-D8FA8F101E69}"/>
              </a:ext>
            </a:extLst>
          </p:cNvPr>
          <p:cNvSpPr>
            <a:spLocks noGrp="1"/>
          </p:cNvSpPr>
          <p:nvPr>
            <p:ph type="title"/>
          </p:nvPr>
        </p:nvSpPr>
        <p:spPr/>
        <p:txBody>
          <a:bodyPr/>
          <a:lstStyle/>
          <a:p>
            <a:r>
              <a:rPr lang="en-IN" dirty="0">
                <a:solidFill>
                  <a:schemeClr val="accent5"/>
                </a:solidFill>
              </a:rPr>
              <a:t>CORRELATION MATRIX AMONG THE WINSORIZED VARIABLES</a:t>
            </a:r>
          </a:p>
        </p:txBody>
      </p:sp>
      <p:pic>
        <p:nvPicPr>
          <p:cNvPr id="5" name="Content Placeholder 4">
            <a:extLst>
              <a:ext uri="{FF2B5EF4-FFF2-40B4-BE49-F238E27FC236}">
                <a16:creationId xmlns:a16="http://schemas.microsoft.com/office/drawing/2014/main" id="{DC304B2F-6703-4D64-859D-67C8871383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511640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9974-06C7-4188-85BF-AE8CB11E851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159ED90-E342-4A4A-A2F8-40243125B7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748324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45888-60D0-4FCB-9248-16610500A383}"/>
              </a:ext>
            </a:extLst>
          </p:cNvPr>
          <p:cNvSpPr>
            <a:spLocks noGrp="1"/>
          </p:cNvSpPr>
          <p:nvPr>
            <p:ph type="title"/>
          </p:nvPr>
        </p:nvSpPr>
        <p:spPr/>
        <p:txBody>
          <a:bodyPr/>
          <a:lstStyle/>
          <a:p>
            <a:r>
              <a:rPr lang="en-IN" dirty="0">
                <a:solidFill>
                  <a:schemeClr val="accent5"/>
                </a:solidFill>
              </a:rPr>
              <a:t>FINDING THE CORRELATION COEFFICIENT BETWEEN GDP AND LIFE EXPECTANCY</a:t>
            </a:r>
          </a:p>
        </p:txBody>
      </p:sp>
      <p:pic>
        <p:nvPicPr>
          <p:cNvPr id="5" name="Content Placeholder 4">
            <a:extLst>
              <a:ext uri="{FF2B5EF4-FFF2-40B4-BE49-F238E27FC236}">
                <a16:creationId xmlns:a16="http://schemas.microsoft.com/office/drawing/2014/main" id="{26F576E9-CB31-4D07-A788-5F9575F1E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03" y="2263805"/>
            <a:ext cx="5520514" cy="3105289"/>
          </a:xfrm>
        </p:spPr>
      </p:pic>
      <p:pic>
        <p:nvPicPr>
          <p:cNvPr id="7" name="Picture 6">
            <a:extLst>
              <a:ext uri="{FF2B5EF4-FFF2-40B4-BE49-F238E27FC236}">
                <a16:creationId xmlns:a16="http://schemas.microsoft.com/office/drawing/2014/main" id="{EFD36669-1AB1-4805-A663-7EE172E3F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452" y="2131194"/>
            <a:ext cx="6383045" cy="3590463"/>
          </a:xfrm>
          <a:prstGeom prst="rect">
            <a:avLst/>
          </a:prstGeom>
        </p:spPr>
      </p:pic>
    </p:spTree>
    <p:extLst>
      <p:ext uri="{BB962C8B-B14F-4D97-AF65-F5344CB8AC3E}">
        <p14:creationId xmlns:p14="http://schemas.microsoft.com/office/powerpoint/2010/main" val="268863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3A05-653F-4414-A50F-028F954DFE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FFD67ED-67B1-4EA2-B66B-390851373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067394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A939-BEE7-4B60-BFC7-7F0468C7D2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F92D54-474C-4143-A0C6-8002D79EC1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872814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BB07-C5B5-476F-B984-9075FA2272CC}"/>
              </a:ext>
            </a:extLst>
          </p:cNvPr>
          <p:cNvSpPr>
            <a:spLocks noGrp="1"/>
          </p:cNvSpPr>
          <p:nvPr>
            <p:ph type="title"/>
          </p:nvPr>
        </p:nvSpPr>
        <p:spPr/>
        <p:txBody>
          <a:bodyPr/>
          <a:lstStyle/>
          <a:p>
            <a:r>
              <a:rPr lang="en-IN" dirty="0">
                <a:solidFill>
                  <a:schemeClr val="accent5"/>
                </a:solidFill>
              </a:rPr>
              <a:t>PERFORMING Z-TEST ON THE DATASET</a:t>
            </a:r>
          </a:p>
        </p:txBody>
      </p:sp>
      <p:sp>
        <p:nvSpPr>
          <p:cNvPr id="3" name="Content Placeholder 2">
            <a:extLst>
              <a:ext uri="{FF2B5EF4-FFF2-40B4-BE49-F238E27FC236}">
                <a16:creationId xmlns:a16="http://schemas.microsoft.com/office/drawing/2014/main" id="{A7F7D819-02D1-484B-86F5-4655E03FFD9B}"/>
              </a:ext>
            </a:extLst>
          </p:cNvPr>
          <p:cNvSpPr>
            <a:spLocks noGrp="1"/>
          </p:cNvSpPr>
          <p:nvPr>
            <p:ph idx="1"/>
          </p:nvPr>
        </p:nvSpPr>
        <p:spPr/>
        <p:txBody>
          <a:bodyPr/>
          <a:lstStyle/>
          <a:p>
            <a:r>
              <a:rPr lang="en-IN" dirty="0"/>
              <a:t>Our null hypothesis states that the average life expectancy of a developed is country is greater than that of a developing country</a:t>
            </a:r>
          </a:p>
          <a:p>
            <a:r>
              <a:rPr lang="en-IN" dirty="0"/>
              <a:t>But since the p-value found lies in the rejection area, we can say that this is a case of Type-1 error.</a:t>
            </a:r>
          </a:p>
        </p:txBody>
      </p:sp>
    </p:spTree>
    <p:extLst>
      <p:ext uri="{BB962C8B-B14F-4D97-AF65-F5344CB8AC3E}">
        <p14:creationId xmlns:p14="http://schemas.microsoft.com/office/powerpoint/2010/main" val="627054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31C3-2812-456A-A109-9AD2E2E268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0C994C4-D98F-412A-8731-54D63F4D7A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3417703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3313-B5BB-425E-86F6-94288B0A7888}"/>
              </a:ext>
            </a:extLst>
          </p:cNvPr>
          <p:cNvSpPr>
            <a:spLocks noGrp="1"/>
          </p:cNvSpPr>
          <p:nvPr>
            <p:ph type="title"/>
          </p:nvPr>
        </p:nvSpPr>
        <p:spPr/>
        <p:txBody>
          <a:bodyPr/>
          <a:lstStyle/>
          <a:p>
            <a:r>
              <a:rPr lang="en-IN" dirty="0">
                <a:solidFill>
                  <a:schemeClr val="accent5"/>
                </a:solidFill>
              </a:rPr>
              <a:t>REPRESENTATION OF RAW DATASET</a:t>
            </a:r>
          </a:p>
        </p:txBody>
      </p:sp>
      <p:pic>
        <p:nvPicPr>
          <p:cNvPr id="9" name="Content Placeholder 8">
            <a:extLst>
              <a:ext uri="{FF2B5EF4-FFF2-40B4-BE49-F238E27FC236}">
                <a16:creationId xmlns:a16="http://schemas.microsoft.com/office/drawing/2014/main" id="{D261F09F-791E-4760-B291-2083A25F8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906631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2AB8-25AC-414B-95B9-661627433C26}"/>
              </a:ext>
            </a:extLst>
          </p:cNvPr>
          <p:cNvSpPr>
            <a:spLocks noGrp="1"/>
          </p:cNvSpPr>
          <p:nvPr>
            <p:ph type="title"/>
          </p:nvPr>
        </p:nvSpPr>
        <p:spPr/>
        <p:txBody>
          <a:bodyPr/>
          <a:lstStyle/>
          <a:p>
            <a:r>
              <a:rPr lang="en-IN" dirty="0">
                <a:solidFill>
                  <a:schemeClr val="accent5"/>
                </a:solidFill>
              </a:rPr>
              <a:t>CLEANING OF THE DATASET</a:t>
            </a:r>
          </a:p>
        </p:txBody>
      </p:sp>
      <p:sp>
        <p:nvSpPr>
          <p:cNvPr id="3" name="Content Placeholder 2">
            <a:extLst>
              <a:ext uri="{FF2B5EF4-FFF2-40B4-BE49-F238E27FC236}">
                <a16:creationId xmlns:a16="http://schemas.microsoft.com/office/drawing/2014/main" id="{501333DA-C530-4C0C-972F-02981048B022}"/>
              </a:ext>
            </a:extLst>
          </p:cNvPr>
          <p:cNvSpPr>
            <a:spLocks noGrp="1"/>
          </p:cNvSpPr>
          <p:nvPr>
            <p:ph idx="1"/>
          </p:nvPr>
        </p:nvSpPr>
        <p:spPr/>
        <p:txBody>
          <a:bodyPr/>
          <a:lstStyle/>
          <a:p>
            <a:r>
              <a:rPr lang="en-IN" dirty="0"/>
              <a:t>We have cleaned the dataset by using two different methods</a:t>
            </a:r>
          </a:p>
          <a:p>
            <a:r>
              <a:rPr lang="en-IN" dirty="0"/>
              <a:t>1)By replacing </a:t>
            </a:r>
            <a:r>
              <a:rPr lang="en-IN" dirty="0" err="1"/>
              <a:t>NaN</a:t>
            </a:r>
            <a:r>
              <a:rPr lang="en-IN" dirty="0"/>
              <a:t> by median</a:t>
            </a:r>
          </a:p>
          <a:p>
            <a:r>
              <a:rPr lang="en-IN" dirty="0"/>
              <a:t>2)By interpolation:- Interpolation is a method where it fills the </a:t>
            </a:r>
            <a:r>
              <a:rPr lang="en-IN" dirty="0" err="1"/>
              <a:t>NaN</a:t>
            </a:r>
            <a:r>
              <a:rPr lang="en-IN" dirty="0"/>
              <a:t> values within a given a range without the user hard-coding it.</a:t>
            </a:r>
          </a:p>
        </p:txBody>
      </p:sp>
    </p:spTree>
    <p:extLst>
      <p:ext uri="{BB962C8B-B14F-4D97-AF65-F5344CB8AC3E}">
        <p14:creationId xmlns:p14="http://schemas.microsoft.com/office/powerpoint/2010/main" val="1680949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8231-10C8-4391-B958-030D0A1B2C61}"/>
              </a:ext>
            </a:extLst>
          </p:cNvPr>
          <p:cNvSpPr>
            <a:spLocks noGrp="1"/>
          </p:cNvSpPr>
          <p:nvPr>
            <p:ph type="title"/>
          </p:nvPr>
        </p:nvSpPr>
        <p:spPr/>
        <p:txBody>
          <a:bodyPr/>
          <a:lstStyle/>
          <a:p>
            <a:r>
              <a:rPr lang="en-IN" dirty="0">
                <a:solidFill>
                  <a:schemeClr val="accent5"/>
                </a:solidFill>
              </a:rPr>
              <a:t>REPLACING </a:t>
            </a:r>
            <a:r>
              <a:rPr lang="en-IN" dirty="0" err="1">
                <a:solidFill>
                  <a:schemeClr val="accent5"/>
                </a:solidFill>
              </a:rPr>
              <a:t>NaN</a:t>
            </a:r>
            <a:r>
              <a:rPr lang="en-IN" dirty="0">
                <a:solidFill>
                  <a:schemeClr val="accent5"/>
                </a:solidFill>
              </a:rPr>
              <a:t> BY MEDIAN</a:t>
            </a:r>
          </a:p>
        </p:txBody>
      </p:sp>
      <p:pic>
        <p:nvPicPr>
          <p:cNvPr id="5" name="Content Placeholder 4">
            <a:extLst>
              <a:ext uri="{FF2B5EF4-FFF2-40B4-BE49-F238E27FC236}">
                <a16:creationId xmlns:a16="http://schemas.microsoft.com/office/drawing/2014/main" id="{7C59A624-EBCC-4234-882B-EBF4C287E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216" y="1447673"/>
            <a:ext cx="7735712" cy="4351338"/>
          </a:xfrm>
        </p:spPr>
      </p:pic>
    </p:spTree>
    <p:extLst>
      <p:ext uri="{BB962C8B-B14F-4D97-AF65-F5344CB8AC3E}">
        <p14:creationId xmlns:p14="http://schemas.microsoft.com/office/powerpoint/2010/main" val="3989175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034C-3E4A-47DC-AE46-30C546C0F23E}"/>
              </a:ext>
            </a:extLst>
          </p:cNvPr>
          <p:cNvSpPr>
            <a:spLocks noGrp="1"/>
          </p:cNvSpPr>
          <p:nvPr>
            <p:ph type="title"/>
          </p:nvPr>
        </p:nvSpPr>
        <p:spPr/>
        <p:txBody>
          <a:bodyPr/>
          <a:lstStyle/>
          <a:p>
            <a:r>
              <a:rPr lang="en-IN" dirty="0">
                <a:solidFill>
                  <a:schemeClr val="accent5"/>
                </a:solidFill>
              </a:rPr>
              <a:t>INTERPOLATION</a:t>
            </a:r>
          </a:p>
        </p:txBody>
      </p:sp>
      <p:pic>
        <p:nvPicPr>
          <p:cNvPr id="5" name="Content Placeholder 4">
            <a:extLst>
              <a:ext uri="{FF2B5EF4-FFF2-40B4-BE49-F238E27FC236}">
                <a16:creationId xmlns:a16="http://schemas.microsoft.com/office/drawing/2014/main" id="{F97825E5-85E1-4701-9407-5486FB374E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8144" y="1825625"/>
            <a:ext cx="7735712" cy="4351338"/>
          </a:xfrm>
        </p:spPr>
      </p:pic>
    </p:spTree>
    <p:extLst>
      <p:ext uri="{BB962C8B-B14F-4D97-AF65-F5344CB8AC3E}">
        <p14:creationId xmlns:p14="http://schemas.microsoft.com/office/powerpoint/2010/main" val="2938864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3FFC-6CA9-434D-9C3D-B889A8F27461}"/>
              </a:ext>
            </a:extLst>
          </p:cNvPr>
          <p:cNvSpPr>
            <a:spLocks noGrp="1"/>
          </p:cNvSpPr>
          <p:nvPr>
            <p:ph type="title"/>
          </p:nvPr>
        </p:nvSpPr>
        <p:spPr/>
        <p:txBody>
          <a:bodyPr/>
          <a:lstStyle/>
          <a:p>
            <a:r>
              <a:rPr lang="en-IN" dirty="0">
                <a:solidFill>
                  <a:schemeClr val="accent5"/>
                </a:solidFill>
              </a:rPr>
              <a:t>LINEAR REGRESSION</a:t>
            </a:r>
          </a:p>
        </p:txBody>
      </p:sp>
      <p:pic>
        <p:nvPicPr>
          <p:cNvPr id="5" name="Content Placeholder 4">
            <a:extLst>
              <a:ext uri="{FF2B5EF4-FFF2-40B4-BE49-F238E27FC236}">
                <a16:creationId xmlns:a16="http://schemas.microsoft.com/office/drawing/2014/main" id="{F2F61B95-180A-43CC-92DB-F81E8811B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82501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BAE86-6E32-43FC-9E11-E8E958832E1C}"/>
              </a:ext>
            </a:extLst>
          </p:cNvPr>
          <p:cNvSpPr>
            <a:spLocks noGrp="1"/>
          </p:cNvSpPr>
          <p:nvPr>
            <p:ph type="title"/>
          </p:nvPr>
        </p:nvSpPr>
        <p:spPr/>
        <p:txBody>
          <a:bodyPr/>
          <a:lstStyle/>
          <a:p>
            <a:r>
              <a:rPr lang="en-IN" dirty="0">
                <a:solidFill>
                  <a:schemeClr val="accent5"/>
                </a:solidFill>
              </a:rPr>
              <a:t>NORMALIZATION</a:t>
            </a:r>
          </a:p>
        </p:txBody>
      </p:sp>
      <p:pic>
        <p:nvPicPr>
          <p:cNvPr id="5" name="Content Placeholder 4">
            <a:extLst>
              <a:ext uri="{FF2B5EF4-FFF2-40B4-BE49-F238E27FC236}">
                <a16:creationId xmlns:a16="http://schemas.microsoft.com/office/drawing/2014/main" id="{BF480757-6EBE-4CD3-9939-EB5566EC81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06" y="1970842"/>
            <a:ext cx="5899294" cy="3318353"/>
          </a:xfrm>
        </p:spPr>
      </p:pic>
      <p:pic>
        <p:nvPicPr>
          <p:cNvPr id="7" name="Picture 6">
            <a:extLst>
              <a:ext uri="{FF2B5EF4-FFF2-40B4-BE49-F238E27FC236}">
                <a16:creationId xmlns:a16="http://schemas.microsoft.com/office/drawing/2014/main" id="{59B40A67-1053-4BB5-946D-1BFCAFBD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681" y="2074725"/>
            <a:ext cx="5714613" cy="3214470"/>
          </a:xfrm>
          <a:prstGeom prst="rect">
            <a:avLst/>
          </a:prstGeom>
        </p:spPr>
      </p:pic>
    </p:spTree>
    <p:extLst>
      <p:ext uri="{BB962C8B-B14F-4D97-AF65-F5344CB8AC3E}">
        <p14:creationId xmlns:p14="http://schemas.microsoft.com/office/powerpoint/2010/main" val="1742382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6548">
              <a:srgbClr val="E5EBF6"/>
            </a:gs>
            <a:gs pos="42106">
              <a:srgbClr val="CBD8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E9E5-77BE-4DB5-BEDD-D7B4306A3675}"/>
              </a:ext>
            </a:extLst>
          </p:cNvPr>
          <p:cNvSpPr>
            <a:spLocks noGrp="1"/>
          </p:cNvSpPr>
          <p:nvPr>
            <p:ph type="title"/>
          </p:nvPr>
        </p:nvSpPr>
        <p:spPr/>
        <p:txBody>
          <a:bodyPr/>
          <a:lstStyle/>
          <a:p>
            <a:r>
              <a:rPr lang="en-IN" dirty="0">
                <a:solidFill>
                  <a:schemeClr val="accent5"/>
                </a:solidFill>
              </a:rPr>
              <a:t>OUTLIERS</a:t>
            </a:r>
          </a:p>
        </p:txBody>
      </p:sp>
      <p:sp>
        <p:nvSpPr>
          <p:cNvPr id="3" name="Content Placeholder 2">
            <a:extLst>
              <a:ext uri="{FF2B5EF4-FFF2-40B4-BE49-F238E27FC236}">
                <a16:creationId xmlns:a16="http://schemas.microsoft.com/office/drawing/2014/main" id="{2DF7F271-F644-41F6-AB31-03C874ADC294}"/>
              </a:ext>
            </a:extLst>
          </p:cNvPr>
          <p:cNvSpPr>
            <a:spLocks noGrp="1"/>
          </p:cNvSpPr>
          <p:nvPr>
            <p:ph idx="1"/>
          </p:nvPr>
        </p:nvSpPr>
        <p:spPr/>
        <p:txBody>
          <a:bodyPr/>
          <a:lstStyle/>
          <a:p>
            <a:r>
              <a:rPr lang="en-IN" dirty="0"/>
              <a:t>An outlier is an observation that deviates from the other observations on the data.</a:t>
            </a:r>
          </a:p>
          <a:p>
            <a:r>
              <a:rPr lang="en-IN" dirty="0"/>
              <a:t>Outliers must be removed from the dataset to obtain better graphs.</a:t>
            </a:r>
          </a:p>
          <a:p>
            <a:r>
              <a:rPr lang="en-IN" dirty="0"/>
              <a:t>We are going to remove outliers by using the </a:t>
            </a:r>
            <a:r>
              <a:rPr lang="en-IN" dirty="0" err="1"/>
              <a:t>Winsorization</a:t>
            </a:r>
            <a:r>
              <a:rPr lang="en-IN" dirty="0"/>
              <a:t> technique.</a:t>
            </a:r>
          </a:p>
        </p:txBody>
      </p:sp>
    </p:spTree>
    <p:extLst>
      <p:ext uri="{BB962C8B-B14F-4D97-AF65-F5344CB8AC3E}">
        <p14:creationId xmlns:p14="http://schemas.microsoft.com/office/powerpoint/2010/main" val="4176396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304</Words>
  <Application>Microsoft Office PowerPoint</Application>
  <PresentationFormat>Widescreen</PresentationFormat>
  <Paragraphs>34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IDS PROJECT</vt:lpstr>
      <vt:lpstr>DATASET USED:-</vt:lpstr>
      <vt:lpstr>REPRESENTATION OF RAW DATASET</vt:lpstr>
      <vt:lpstr>CLEANING OF THE DATASET</vt:lpstr>
      <vt:lpstr>REPLACING NaN BY MEDIAN</vt:lpstr>
      <vt:lpstr>INTERPOLATION</vt:lpstr>
      <vt:lpstr>LINEAR REGRESSION</vt:lpstr>
      <vt:lpstr>NORMALIZATION</vt:lpstr>
      <vt:lpstr>OUTLIERS</vt:lpstr>
      <vt:lpstr>FINDING THE NUMBER OF OUTLIERS USING TUKEY’S METHOD</vt:lpstr>
      <vt:lpstr>BOX PLOTS WITH OUTLIERS IN THE DATA</vt:lpstr>
      <vt:lpstr>WINSORIZATION</vt:lpstr>
      <vt:lpstr>EFFECTS OF WINSORIZATION ON A BOX PLOT</vt:lpstr>
      <vt:lpstr>PowerPoint Presentation</vt:lpstr>
      <vt:lpstr>PowerPoint Presentation</vt:lpstr>
      <vt:lpstr>EFFECTS OF WINSORIZATION ON A HISTOGRAM</vt:lpstr>
      <vt:lpstr>PLOTTING LIFE EXPECTANCY WITH RESPECT TO STATUS</vt:lpstr>
      <vt:lpstr>PLOTTING LIFE EXPECTANCY WITH RESPECT TO COUNTRY</vt:lpstr>
      <vt:lpstr>SCATTER PLOTS OF LIFE EXPECTANCY VERSUS THE CONTINUOUS VARIABLES</vt:lpstr>
      <vt:lpstr>CORRELATION MATRIX AMONG THE WINSORIZED VARIABLES</vt:lpstr>
      <vt:lpstr>PowerPoint Presentation</vt:lpstr>
      <vt:lpstr>FINDING THE CORRELATION COEFFICIENT BETWEEN GDP AND LIFE EXPECTANCY</vt:lpstr>
      <vt:lpstr>PowerPoint Presentation</vt:lpstr>
      <vt:lpstr>PowerPoint Presentation</vt:lpstr>
      <vt:lpstr>PERFORMING Z-TEST ON THE DATASET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PROJECT</dc:title>
  <dc:creator>Manish Manikandan</dc:creator>
  <cp:lastModifiedBy>Manish Manikandan</cp:lastModifiedBy>
  <cp:revision>18</cp:revision>
  <dcterms:created xsi:type="dcterms:W3CDTF">2019-11-19T11:13:16Z</dcterms:created>
  <dcterms:modified xsi:type="dcterms:W3CDTF">2019-11-23T15:37:37Z</dcterms:modified>
</cp:coreProperties>
</file>